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89" r:id="rId5"/>
    <p:sldId id="258" r:id="rId6"/>
    <p:sldId id="279" r:id="rId7"/>
    <p:sldId id="284" r:id="rId8"/>
    <p:sldId id="285" r:id="rId9"/>
    <p:sldId id="286" r:id="rId10"/>
    <p:sldId id="287" r:id="rId11"/>
    <p:sldId id="283" r:id="rId12"/>
    <p:sldId id="288" r:id="rId13"/>
    <p:sldId id="281" r:id="rId14"/>
    <p:sldId id="290" r:id="rId15"/>
    <p:sldId id="282" r:id="rId16"/>
    <p:sldId id="291" r:id="rId17"/>
    <p:sldId id="280" r:id="rId18"/>
    <p:sldId id="292" r:id="rId19"/>
    <p:sldId id="293" r:id="rId20"/>
    <p:sldId id="278"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E VITALI" initials="GV" lastIdx="1" clrIdx="0">
    <p:extLst>
      <p:ext uri="{19B8F6BF-5375-455C-9EA6-DF929625EA0E}">
        <p15:presenceInfo xmlns:p15="http://schemas.microsoft.com/office/powerpoint/2012/main" userId="S::VTLGRL97P12C351F@studium.unict.it::585b9843-cc9b-4572-84f8-bb03a1f3b4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2195689" y="3013068"/>
            <a:ext cx="7800621" cy="848073"/>
          </a:xfrm>
        </p:spPr>
        <p:txBody>
          <a:bodyPr>
            <a:normAutofit/>
          </a:bodyPr>
          <a:lstStyle/>
          <a:p>
            <a:pPr algn="l"/>
            <a:r>
              <a:rPr lang="it-IT" sz="5400" b="1" dirty="0">
                <a:solidFill>
                  <a:srgbClr val="FFFFFF"/>
                </a:solidFill>
              </a:rPr>
              <a:t>Web Programming – MHW2</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8" y="4960960"/>
            <a:ext cx="3684558" cy="1608283"/>
          </a:xfrm>
        </p:spPr>
        <p:txBody>
          <a:bodyPr>
            <a:noAutofit/>
          </a:bodyPr>
          <a:lstStyle/>
          <a:p>
            <a:pPr algn="l"/>
            <a:r>
              <a:rPr lang="it-IT" sz="2800" b="1" dirty="0">
                <a:solidFill>
                  <a:srgbClr val="FFFFFF"/>
                </a:solidFill>
              </a:rPr>
              <a:t>Gabriele Vitali</a:t>
            </a:r>
          </a:p>
          <a:p>
            <a:pPr algn="l"/>
            <a:r>
              <a:rPr lang="it-IT" sz="2800" b="1" dirty="0">
                <a:solidFill>
                  <a:srgbClr val="FFFFFF"/>
                </a:solidFill>
              </a:rPr>
              <a:t>Matricola: 1000010255</a:t>
            </a:r>
          </a:p>
          <a:p>
            <a:pPr algn="l"/>
            <a:r>
              <a:rPr lang="it-IT" sz="2800" b="1" dirty="0">
                <a:solidFill>
                  <a:srgbClr val="FFFFFF"/>
                </a:solidFill>
              </a:rPr>
              <a:t>12/04/21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di un Elemento della Griglia</a:t>
            </a:r>
          </a:p>
        </p:txBody>
      </p:sp>
      <p:pic>
        <p:nvPicPr>
          <p:cNvPr id="4" name="Immagine 3" descr="Immagine che contiene testo&#10;&#10;Descrizione generata automaticamente">
            <a:extLst>
              <a:ext uri="{FF2B5EF4-FFF2-40B4-BE49-F238E27FC236}">
                <a16:creationId xmlns:a16="http://schemas.microsoft.com/office/drawing/2014/main" id="{795D5502-E263-4247-99BF-F36CA959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219" y="2982201"/>
            <a:ext cx="7107059" cy="1216333"/>
          </a:xfrm>
          <a:prstGeom prst="rect">
            <a:avLst/>
          </a:prstGeom>
        </p:spPr>
      </p:pic>
      <p:pic>
        <p:nvPicPr>
          <p:cNvPr id="9" name="Immagine 8">
            <a:extLst>
              <a:ext uri="{FF2B5EF4-FFF2-40B4-BE49-F238E27FC236}">
                <a16:creationId xmlns:a16="http://schemas.microsoft.com/office/drawing/2014/main" id="{2A592706-23AD-45D7-BB62-40D9D0C8C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729" y="220603"/>
            <a:ext cx="2208037" cy="2540995"/>
          </a:xfrm>
          <a:prstGeom prst="rect">
            <a:avLst/>
          </a:prstGeom>
        </p:spPr>
      </p:pic>
      <p:sp>
        <p:nvSpPr>
          <p:cNvPr id="17" name="CasellaDiTesto 16">
            <a:extLst>
              <a:ext uri="{FF2B5EF4-FFF2-40B4-BE49-F238E27FC236}">
                <a16:creationId xmlns:a16="http://schemas.microsoft.com/office/drawing/2014/main" id="{3D704706-EAC5-44BC-A90B-F872A8285242}"/>
              </a:ext>
            </a:extLst>
          </p:cNvPr>
          <p:cNvSpPr txBox="1"/>
          <p:nvPr/>
        </p:nvSpPr>
        <p:spPr>
          <a:xfrm>
            <a:off x="4618219" y="4625968"/>
            <a:ext cx="6796046" cy="1804597"/>
          </a:xfrm>
          <a:prstGeom prst="rect">
            <a:avLst/>
          </a:prstGeom>
          <a:noFill/>
        </p:spPr>
        <p:txBody>
          <a:bodyPr wrap="square" rtlCol="0">
            <a:spAutoFit/>
          </a:bodyPr>
          <a:lstStyle/>
          <a:p>
            <a:pPr algn="just">
              <a:lnSpc>
                <a:spcPct val="107000"/>
              </a:lnSpc>
              <a:spcAft>
                <a:spcPts val="800"/>
              </a:spcAft>
            </a:pPr>
            <a:r>
              <a:rPr lang="it-IT" sz="1500" b="1" dirty="0">
                <a:latin typeface="Times New Roman" panose="02020603050405020304" pitchFamily="18" charset="0"/>
                <a:ea typeface="Calibri" panose="020F0502020204030204" pitchFamily="34" charset="0"/>
                <a:cs typeface="Times New Roman" panose="02020603050405020304" pitchFamily="18" charset="0"/>
              </a:rPr>
              <a:t>Nota bene</a:t>
            </a:r>
            <a:r>
              <a:rPr lang="it-IT" sz="1500" dirty="0">
                <a:latin typeface="Times New Roman" panose="02020603050405020304" pitchFamily="18" charset="0"/>
                <a:ea typeface="Calibri" panose="020F0502020204030204" pitchFamily="34" charset="0"/>
                <a:cs typeface="Times New Roman" panose="02020603050405020304" pitchFamily="18" charset="0"/>
              </a:rPr>
              <a:t>: attraverso l’</a:t>
            </a:r>
            <a:r>
              <a:rPr lang="it-IT" sz="1500" b="1" dirty="0">
                <a:latin typeface="Times New Roman" panose="02020603050405020304" pitchFamily="18" charset="0"/>
                <a:ea typeface="Calibri" panose="020F0502020204030204" pitchFamily="34" charset="0"/>
                <a:cs typeface="Times New Roman" panose="02020603050405020304" pitchFamily="18" charset="0"/>
              </a:rPr>
              <a:t>attributo data – city</a:t>
            </a:r>
            <a:r>
              <a:rPr lang="it-IT" sz="1500" dirty="0">
                <a:latin typeface="Times New Roman" panose="02020603050405020304" pitchFamily="18" charset="0"/>
                <a:ea typeface="Calibri" panose="020F0502020204030204" pitchFamily="34" charset="0"/>
                <a:cs typeface="Times New Roman" panose="02020603050405020304" pitchFamily="18" charset="0"/>
              </a:rPr>
              <a:t>, uguale al nome della città, per ciascun elemento della griglia, ovvero per ciascuna città, si ha una corrispondenza con la rispettiva </a:t>
            </a:r>
            <a:r>
              <a:rPr lang="it-IT" sz="1500" b="1" dirty="0">
                <a:latin typeface="Times New Roman" panose="02020603050405020304" pitchFamily="18" charset="0"/>
                <a:ea typeface="Calibri" panose="020F0502020204030204" pitchFamily="34" charset="0"/>
                <a:cs typeface="Times New Roman" panose="02020603050405020304" pitchFamily="18" charset="0"/>
              </a:rPr>
              <a:t>proprietà della mappa</a:t>
            </a:r>
            <a:r>
              <a:rPr lang="it-IT" sz="1500" dirty="0">
                <a:latin typeface="Times New Roman" panose="02020603050405020304" pitchFamily="18" charset="0"/>
                <a:ea typeface="Calibri" panose="020F0502020204030204" pitchFamily="34" charset="0"/>
                <a:cs typeface="Times New Roman" panose="02020603050405020304" pitchFamily="18" charset="0"/>
              </a:rPr>
              <a:t>, la quale come </a:t>
            </a:r>
            <a:r>
              <a:rPr lang="it-IT" sz="1500" b="1" dirty="0">
                <a:latin typeface="Times New Roman" panose="02020603050405020304" pitchFamily="18" charset="0"/>
                <a:ea typeface="Calibri" panose="020F0502020204030204" pitchFamily="34" charset="0"/>
                <a:cs typeface="Times New Roman" panose="02020603050405020304" pitchFamily="18" charset="0"/>
              </a:rPr>
              <a:t>chiave</a:t>
            </a:r>
            <a:r>
              <a:rPr lang="it-IT" sz="1500" dirty="0">
                <a:latin typeface="Times New Roman" panose="02020603050405020304" pitchFamily="18" charset="0"/>
                <a:ea typeface="Calibri" panose="020F0502020204030204" pitchFamily="34" charset="0"/>
                <a:cs typeface="Times New Roman" panose="02020603050405020304" pitchFamily="18" charset="0"/>
              </a:rPr>
              <a:t> ha appunto proprio il </a:t>
            </a:r>
            <a:r>
              <a:rPr lang="it-IT" sz="1500" b="1" dirty="0">
                <a:latin typeface="Times New Roman" panose="02020603050405020304" pitchFamily="18" charset="0"/>
                <a:ea typeface="Calibri" panose="020F0502020204030204" pitchFamily="34" charset="0"/>
                <a:cs typeface="Times New Roman" panose="02020603050405020304" pitchFamily="18" charset="0"/>
              </a:rPr>
              <a:t>nome della città</a:t>
            </a:r>
            <a:r>
              <a:rPr lang="it-IT" sz="1500" dirty="0">
                <a:latin typeface="Times New Roman" panose="02020603050405020304" pitchFamily="18" charset="0"/>
                <a:ea typeface="Calibri" panose="020F0502020204030204" pitchFamily="34" charset="0"/>
                <a:cs typeface="Times New Roman" panose="02020603050405020304" pitchFamily="18" charset="0"/>
              </a:rPr>
              <a:t>. Dunque, l’elemento html di classe "</a:t>
            </a:r>
            <a:r>
              <a:rPr lang="it-IT" sz="1500" dirty="0" err="1">
                <a:latin typeface="Times New Roman" panose="02020603050405020304" pitchFamily="18" charset="0"/>
                <a:ea typeface="Calibri" panose="020F0502020204030204" pitchFamily="34" charset="0"/>
                <a:cs typeface="Times New Roman" panose="02020603050405020304" pitchFamily="18" charset="0"/>
              </a:rPr>
              <a:t>sectionGridItem</a:t>
            </a:r>
            <a:r>
              <a:rPr lang="it-IT" sz="1500" dirty="0">
                <a:latin typeface="Times New Roman" panose="02020603050405020304" pitchFamily="18" charset="0"/>
                <a:ea typeface="Calibri" panose="020F0502020204030204" pitchFamily="34" charset="0"/>
                <a:cs typeface="Times New Roman" panose="02020603050405020304" pitchFamily="18" charset="0"/>
              </a:rPr>
              <a:t> " e con attributo data " data – city = Madrid " ha una corrispondente proprietà di chiave " Madrid " nella mappa cities memorizzata in " contents.js ". Tale corrispondenza mi ritorna utile in fase di implementazione delle funzioni Javascript che seguono nelle successive slides.</a:t>
            </a:r>
            <a:endParaRPr lang="it-IT"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076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3057" y="620722"/>
            <a:ext cx="3769689" cy="3387497"/>
          </a:xfrm>
        </p:spPr>
        <p:txBody>
          <a:bodyPr anchor="b">
            <a:normAutofit/>
          </a:bodyPr>
          <a:lstStyle/>
          <a:p>
            <a:pPr algn="r"/>
            <a:r>
              <a:rPr lang="it-IT" sz="4000" dirty="0">
                <a:solidFill>
                  <a:srgbClr val="FFFFFF"/>
                </a:solidFill>
              </a:rPr>
              <a:t>Mostra/Nascondi descrizione</a:t>
            </a:r>
          </a:p>
        </p:txBody>
      </p:sp>
      <p:pic>
        <p:nvPicPr>
          <p:cNvPr id="4" name="Immagine 3">
            <a:extLst>
              <a:ext uri="{FF2B5EF4-FFF2-40B4-BE49-F238E27FC236}">
                <a16:creationId xmlns:a16="http://schemas.microsoft.com/office/drawing/2014/main" id="{0C67985D-1884-44F5-9E4E-BAAB7A7BB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706" y="424916"/>
            <a:ext cx="5979357" cy="2117204"/>
          </a:xfrm>
          <a:prstGeom prst="rect">
            <a:avLst/>
          </a:prstGeom>
        </p:spPr>
      </p:pic>
      <p:pic>
        <p:nvPicPr>
          <p:cNvPr id="9" name="Immagine 8">
            <a:extLst>
              <a:ext uri="{FF2B5EF4-FFF2-40B4-BE49-F238E27FC236}">
                <a16:creationId xmlns:a16="http://schemas.microsoft.com/office/drawing/2014/main" id="{1A1C60A9-6775-495C-BD2D-07E968E3E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706" y="2967036"/>
            <a:ext cx="5979356" cy="3415668"/>
          </a:xfrm>
          <a:prstGeom prst="rect">
            <a:avLst/>
          </a:prstGeom>
        </p:spPr>
      </p:pic>
      <p:sp>
        <p:nvSpPr>
          <p:cNvPr id="11" name="Freccia a destra 10">
            <a:extLst>
              <a:ext uri="{FF2B5EF4-FFF2-40B4-BE49-F238E27FC236}">
                <a16:creationId xmlns:a16="http://schemas.microsoft.com/office/drawing/2014/main" id="{9DDCEA13-22D3-4CF0-8610-A2A153F07108}"/>
              </a:ext>
            </a:extLst>
          </p:cNvPr>
          <p:cNvSpPr/>
          <p:nvPr/>
        </p:nvSpPr>
        <p:spPr>
          <a:xfrm rot="13678608">
            <a:off x="6458643" y="2586562"/>
            <a:ext cx="329967" cy="167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BCDD58A4-2A1A-4DF9-A1A6-A5F57AA387DD}"/>
              </a:ext>
            </a:extLst>
          </p:cNvPr>
          <p:cNvSpPr/>
          <p:nvPr/>
        </p:nvSpPr>
        <p:spPr>
          <a:xfrm rot="13678608">
            <a:off x="6631428" y="6303858"/>
            <a:ext cx="329967" cy="167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7516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3057" y="620722"/>
            <a:ext cx="3769689" cy="3387497"/>
          </a:xfrm>
        </p:spPr>
        <p:txBody>
          <a:bodyPr anchor="b">
            <a:normAutofit/>
          </a:bodyPr>
          <a:lstStyle/>
          <a:p>
            <a:pPr algn="r"/>
            <a:r>
              <a:rPr lang="it-IT" sz="4000" dirty="0">
                <a:solidFill>
                  <a:srgbClr val="FFFFFF"/>
                </a:solidFill>
              </a:rPr>
              <a:t>Mostra/Nascondi descrizione (Javascript)</a:t>
            </a:r>
          </a:p>
        </p:txBody>
      </p:sp>
      <p:pic>
        <p:nvPicPr>
          <p:cNvPr id="4" name="Immagine 3" descr="Immagine che contiene testo&#10;&#10;Descrizione generata automaticamente">
            <a:extLst>
              <a:ext uri="{FF2B5EF4-FFF2-40B4-BE49-F238E27FC236}">
                <a16:creationId xmlns:a16="http://schemas.microsoft.com/office/drawing/2014/main" id="{8CDAE707-D653-4A68-A28A-E8DD0B85B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633" y="782402"/>
            <a:ext cx="6318024" cy="5293195"/>
          </a:xfrm>
          <a:prstGeom prst="rect">
            <a:avLst/>
          </a:prstGeom>
        </p:spPr>
      </p:pic>
    </p:spTree>
    <p:extLst>
      <p:ext uri="{BB962C8B-B14F-4D97-AF65-F5344CB8AC3E}">
        <p14:creationId xmlns:p14="http://schemas.microsoft.com/office/powerpoint/2010/main" val="1978993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Aggiunta di un elemento ai Preferiti</a:t>
            </a:r>
          </a:p>
        </p:txBody>
      </p:sp>
      <p:pic>
        <p:nvPicPr>
          <p:cNvPr id="4" name="Immagine 3">
            <a:extLst>
              <a:ext uri="{FF2B5EF4-FFF2-40B4-BE49-F238E27FC236}">
                <a16:creationId xmlns:a16="http://schemas.microsoft.com/office/drawing/2014/main" id="{8A0E2011-B3D4-402A-A7F7-B6CE7F8A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798" y="763514"/>
            <a:ext cx="6045422" cy="2140597"/>
          </a:xfrm>
          <a:prstGeom prst="rect">
            <a:avLst/>
          </a:prstGeom>
        </p:spPr>
      </p:pic>
      <p:pic>
        <p:nvPicPr>
          <p:cNvPr id="6" name="Immagine 5">
            <a:extLst>
              <a:ext uri="{FF2B5EF4-FFF2-40B4-BE49-F238E27FC236}">
                <a16:creationId xmlns:a16="http://schemas.microsoft.com/office/drawing/2014/main" id="{EDA4433E-F76E-437A-9304-BF22E9E76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799" y="3686912"/>
            <a:ext cx="6045421" cy="2726278"/>
          </a:xfrm>
          <a:prstGeom prst="rect">
            <a:avLst/>
          </a:prstGeom>
        </p:spPr>
      </p:pic>
      <p:sp>
        <p:nvSpPr>
          <p:cNvPr id="15" name="Freccia a destra 14">
            <a:extLst>
              <a:ext uri="{FF2B5EF4-FFF2-40B4-BE49-F238E27FC236}">
                <a16:creationId xmlns:a16="http://schemas.microsoft.com/office/drawing/2014/main" id="{C84BD950-256B-451D-8852-5AD6C70D1F21}"/>
              </a:ext>
            </a:extLst>
          </p:cNvPr>
          <p:cNvSpPr/>
          <p:nvPr/>
        </p:nvSpPr>
        <p:spPr>
          <a:xfrm rot="7968394">
            <a:off x="6526376" y="644912"/>
            <a:ext cx="329967" cy="167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B53F4CAA-F25E-4D2E-AD78-D1DF4BCBD1D9}"/>
              </a:ext>
            </a:extLst>
          </p:cNvPr>
          <p:cNvSpPr/>
          <p:nvPr/>
        </p:nvSpPr>
        <p:spPr>
          <a:xfrm rot="8375037">
            <a:off x="7188354" y="4054284"/>
            <a:ext cx="292420" cy="124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7CD6DA8E-DE01-4D03-8E27-D8F88E3BA838}"/>
              </a:ext>
            </a:extLst>
          </p:cNvPr>
          <p:cNvSpPr txBox="1"/>
          <p:nvPr/>
        </p:nvSpPr>
        <p:spPr>
          <a:xfrm>
            <a:off x="4394601" y="85275"/>
            <a:ext cx="4774137" cy="399405"/>
          </a:xfrm>
          <a:prstGeom prst="rect">
            <a:avLst/>
          </a:prstGeom>
          <a:noFill/>
        </p:spPr>
        <p:txBody>
          <a:bodyPr wrap="square" rtlCol="0">
            <a:spAutoFit/>
          </a:bodyPr>
          <a:lstStyle/>
          <a:p>
            <a:pPr algn="just">
              <a:lnSpc>
                <a:spcPct val="107000"/>
              </a:lnSpc>
              <a:spcAft>
                <a:spcPts val="800"/>
              </a:spcAft>
            </a:pPr>
            <a:r>
              <a:rPr lang="it-IT" sz="2000" dirty="0">
                <a:latin typeface="Times New Roman" panose="02020603050405020304" pitchFamily="18" charset="0"/>
                <a:ea typeface="Calibri" panose="020F0502020204030204" pitchFamily="34" charset="0"/>
                <a:cs typeface="Times New Roman" panose="02020603050405020304" pitchFamily="18" charset="0"/>
              </a:rPr>
              <a:t>Cliccando sulla stellina della città Madrid…</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CasellaDiTesto 20">
            <a:extLst>
              <a:ext uri="{FF2B5EF4-FFF2-40B4-BE49-F238E27FC236}">
                <a16:creationId xmlns:a16="http://schemas.microsoft.com/office/drawing/2014/main" id="{4984A901-85DE-4419-BB7D-763F9EBEC4F2}"/>
              </a:ext>
            </a:extLst>
          </p:cNvPr>
          <p:cNvSpPr txBox="1"/>
          <p:nvPr/>
        </p:nvSpPr>
        <p:spPr>
          <a:xfrm>
            <a:off x="4397429" y="3059197"/>
            <a:ext cx="7570158" cy="399405"/>
          </a:xfrm>
          <a:prstGeom prst="rect">
            <a:avLst/>
          </a:prstGeom>
          <a:noFill/>
        </p:spPr>
        <p:txBody>
          <a:bodyPr wrap="square" rtlCol="0">
            <a:spAutoFit/>
          </a:bodyPr>
          <a:lstStyle/>
          <a:p>
            <a:pPr algn="just">
              <a:lnSpc>
                <a:spcPct val="107000"/>
              </a:lnSpc>
              <a:spcAft>
                <a:spcPts val="800"/>
              </a:spcAft>
            </a:pPr>
            <a:r>
              <a:rPr lang="it-IT" sz="2000" dirty="0">
                <a:latin typeface="Times New Roman" panose="02020603050405020304" pitchFamily="18" charset="0"/>
                <a:ea typeface="Calibri" panose="020F0502020204030204" pitchFamily="34" charset="0"/>
                <a:cs typeface="Times New Roman" panose="02020603050405020304" pitchFamily="18" charset="0"/>
              </a:rPr>
              <a:t>… compare la sezione dei Preferiti e l’elemento viene ad essa aggiunto:</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Aggiunta di un elemento ai Preferiti (Javascript)</a:t>
            </a:r>
          </a:p>
        </p:txBody>
      </p:sp>
      <p:pic>
        <p:nvPicPr>
          <p:cNvPr id="5" name="Immagine 4" descr="Immagine che contiene testo&#10;&#10;Descrizione generata automaticamente">
            <a:extLst>
              <a:ext uri="{FF2B5EF4-FFF2-40B4-BE49-F238E27FC236}">
                <a16:creationId xmlns:a16="http://schemas.microsoft.com/office/drawing/2014/main" id="{14A6111C-615A-483F-9FF3-95F8FA777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814" y="511388"/>
            <a:ext cx="7800708" cy="395405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6B0822D1-A232-45FD-94C0-4946B901A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814" y="4475589"/>
            <a:ext cx="4133830" cy="2102348"/>
          </a:xfrm>
          <a:prstGeom prst="rect">
            <a:avLst/>
          </a:prstGeom>
        </p:spPr>
      </p:pic>
    </p:spTree>
    <p:extLst>
      <p:ext uri="{BB962C8B-B14F-4D97-AF65-F5344CB8AC3E}">
        <p14:creationId xmlns:p14="http://schemas.microsoft.com/office/powerpoint/2010/main" val="4166010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Rimozione di un elemento dai Preferiti</a:t>
            </a:r>
          </a:p>
        </p:txBody>
      </p:sp>
      <p:sp>
        <p:nvSpPr>
          <p:cNvPr id="11" name="CasellaDiTesto 10">
            <a:extLst>
              <a:ext uri="{FF2B5EF4-FFF2-40B4-BE49-F238E27FC236}">
                <a16:creationId xmlns:a16="http://schemas.microsoft.com/office/drawing/2014/main" id="{F03B2714-EDD5-403B-A325-23989448675A}"/>
              </a:ext>
            </a:extLst>
          </p:cNvPr>
          <p:cNvSpPr txBox="1"/>
          <p:nvPr/>
        </p:nvSpPr>
        <p:spPr>
          <a:xfrm>
            <a:off x="4193377" y="437015"/>
            <a:ext cx="7921577" cy="368755"/>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Nella sezione dei Preferiti, cliccando sulla stellina col - della città Dublino…</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magine 3" descr="Immagine che contiene testo, interni&#10;&#10;Descrizione generata automaticamente">
            <a:extLst>
              <a:ext uri="{FF2B5EF4-FFF2-40B4-BE49-F238E27FC236}">
                <a16:creationId xmlns:a16="http://schemas.microsoft.com/office/drawing/2014/main" id="{D001B422-A9A0-4842-A5E8-9E9100407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635" y="1083961"/>
            <a:ext cx="4905063" cy="1911221"/>
          </a:xfrm>
          <a:prstGeom prst="rect">
            <a:avLst/>
          </a:prstGeom>
        </p:spPr>
      </p:pic>
      <p:sp>
        <p:nvSpPr>
          <p:cNvPr id="13" name="CasellaDiTesto 12">
            <a:extLst>
              <a:ext uri="{FF2B5EF4-FFF2-40B4-BE49-F238E27FC236}">
                <a16:creationId xmlns:a16="http://schemas.microsoft.com/office/drawing/2014/main" id="{5A820E4A-6E03-4D12-9E54-2E063D84F510}"/>
              </a:ext>
            </a:extLst>
          </p:cNvPr>
          <p:cNvSpPr txBox="1"/>
          <p:nvPr/>
        </p:nvSpPr>
        <p:spPr>
          <a:xfrm>
            <a:off x="4193377" y="3184630"/>
            <a:ext cx="7921577" cy="368755"/>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…Dublino viene rimossa dalla sezione:</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magine 5">
            <a:extLst>
              <a:ext uri="{FF2B5EF4-FFF2-40B4-BE49-F238E27FC236}">
                <a16:creationId xmlns:a16="http://schemas.microsoft.com/office/drawing/2014/main" id="{77CD422B-58D9-43DA-A98E-86256F736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635" y="3742833"/>
            <a:ext cx="4905063" cy="1864172"/>
          </a:xfrm>
          <a:prstGeom prst="rect">
            <a:avLst/>
          </a:prstGeom>
        </p:spPr>
      </p:pic>
      <p:sp>
        <p:nvSpPr>
          <p:cNvPr id="17" name="Freccia a destra 16">
            <a:extLst>
              <a:ext uri="{FF2B5EF4-FFF2-40B4-BE49-F238E27FC236}">
                <a16:creationId xmlns:a16="http://schemas.microsoft.com/office/drawing/2014/main" id="{4E46DC03-D5FE-4E95-AC94-3054B6E4986B}"/>
              </a:ext>
            </a:extLst>
          </p:cNvPr>
          <p:cNvSpPr/>
          <p:nvPr/>
        </p:nvSpPr>
        <p:spPr>
          <a:xfrm rot="7968394">
            <a:off x="8469917" y="1382368"/>
            <a:ext cx="267379" cy="97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26249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 y="586855"/>
            <a:ext cx="3668088" cy="3387497"/>
          </a:xfrm>
        </p:spPr>
        <p:txBody>
          <a:bodyPr anchor="b">
            <a:normAutofit/>
          </a:bodyPr>
          <a:lstStyle/>
          <a:p>
            <a:pPr algn="r"/>
            <a:r>
              <a:rPr lang="it-IT" sz="4000" dirty="0">
                <a:solidFill>
                  <a:srgbClr val="FFFFFF"/>
                </a:solidFill>
              </a:rPr>
              <a:t>Rimozione di un elemento dai Preferiti (Javascript)</a:t>
            </a:r>
          </a:p>
        </p:txBody>
      </p:sp>
      <p:pic>
        <p:nvPicPr>
          <p:cNvPr id="5" name="Immagine 4" descr="Immagine che contiene testo&#10;&#10;Descrizione generata automaticamente">
            <a:extLst>
              <a:ext uri="{FF2B5EF4-FFF2-40B4-BE49-F238E27FC236}">
                <a16:creationId xmlns:a16="http://schemas.microsoft.com/office/drawing/2014/main" id="{FBDDA932-784D-47D5-A1F6-B3C9FC788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915" y="1119988"/>
            <a:ext cx="7722505" cy="4618024"/>
          </a:xfrm>
          <a:prstGeom prst="rect">
            <a:avLst/>
          </a:prstGeom>
        </p:spPr>
      </p:pic>
    </p:spTree>
    <p:extLst>
      <p:ext uri="{BB962C8B-B14F-4D97-AF65-F5344CB8AC3E}">
        <p14:creationId xmlns:p14="http://schemas.microsoft.com/office/powerpoint/2010/main" val="265905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024E9AE8-4E20-4B32-BA62-BC4C4FFA9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720" y="1160456"/>
            <a:ext cx="6736896" cy="3041342"/>
          </a:xfrm>
          <a:prstGeom prst="rect">
            <a:avLst/>
          </a:prstGeom>
        </p:spPr>
      </p:pic>
      <p:sp>
        <p:nvSpPr>
          <p:cNvPr id="13" name="Freccia a destra 12">
            <a:extLst>
              <a:ext uri="{FF2B5EF4-FFF2-40B4-BE49-F238E27FC236}">
                <a16:creationId xmlns:a16="http://schemas.microsoft.com/office/drawing/2014/main" id="{E8BD8FE1-D838-4A44-949F-65827639FF68}"/>
              </a:ext>
            </a:extLst>
          </p:cNvPr>
          <p:cNvSpPr/>
          <p:nvPr/>
        </p:nvSpPr>
        <p:spPr>
          <a:xfrm rot="7968394">
            <a:off x="10370954" y="1049646"/>
            <a:ext cx="447661" cy="234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12C06217-D6DD-41B5-A4D0-5B09B92EA284}"/>
              </a:ext>
            </a:extLst>
          </p:cNvPr>
          <p:cNvSpPr txBox="1"/>
          <p:nvPr/>
        </p:nvSpPr>
        <p:spPr>
          <a:xfrm>
            <a:off x="9584267" y="247669"/>
            <a:ext cx="2496910" cy="665118"/>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Se digito il carattere "m" nella barra di ricerca…</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CasellaDiTesto 16">
            <a:extLst>
              <a:ext uri="{FF2B5EF4-FFF2-40B4-BE49-F238E27FC236}">
                <a16:creationId xmlns:a16="http://schemas.microsoft.com/office/drawing/2014/main" id="{3B1EB72F-9409-4F36-8683-06CB08C121BB}"/>
              </a:ext>
            </a:extLst>
          </p:cNvPr>
          <p:cNvSpPr txBox="1"/>
          <p:nvPr/>
        </p:nvSpPr>
        <p:spPr>
          <a:xfrm>
            <a:off x="4362711" y="4449467"/>
            <a:ext cx="7921577" cy="368755"/>
          </a:xfrm>
          <a:prstGeom prst="rect">
            <a:avLst/>
          </a:prstGeom>
          <a:noFill/>
        </p:spPr>
        <p:txBody>
          <a:bodyPr wrap="square" rtlCol="0">
            <a:spAutoFit/>
          </a:bodyPr>
          <a:lstStyle/>
          <a:p>
            <a:pPr algn="just">
              <a:lnSpc>
                <a:spcPct val="107000"/>
              </a:lnSpc>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 filtro gli elementi della griglia in base al nome della città e ottengo: </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magine 5" descr="Immagine che contiene testo&#10;&#10;Descrizione generata automaticamente">
            <a:extLst>
              <a:ext uri="{FF2B5EF4-FFF2-40B4-BE49-F238E27FC236}">
                <a16:creationId xmlns:a16="http://schemas.microsoft.com/office/drawing/2014/main" id="{D93AFC12-3EFF-403C-B487-6608B4736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720" y="4818222"/>
            <a:ext cx="6736896" cy="2007585"/>
          </a:xfrm>
          <a:prstGeom prst="rect">
            <a:avLst/>
          </a:prstGeom>
        </p:spPr>
      </p:pic>
      <p:sp>
        <p:nvSpPr>
          <p:cNvPr id="19" name="Freccia a destra 18">
            <a:extLst>
              <a:ext uri="{FF2B5EF4-FFF2-40B4-BE49-F238E27FC236}">
                <a16:creationId xmlns:a16="http://schemas.microsoft.com/office/drawing/2014/main" id="{83E9B10D-5B73-48AB-8B5D-2E8AA6AF573B}"/>
              </a:ext>
            </a:extLst>
          </p:cNvPr>
          <p:cNvSpPr/>
          <p:nvPr/>
        </p:nvSpPr>
        <p:spPr>
          <a:xfrm rot="12413816">
            <a:off x="9612984" y="5183246"/>
            <a:ext cx="447661" cy="234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itle 1">
            <a:extLst>
              <a:ext uri="{FF2B5EF4-FFF2-40B4-BE49-F238E27FC236}">
                <a16:creationId xmlns:a16="http://schemas.microsoft.com/office/drawing/2014/main" id="{9C288C55-B7C4-4F64-A107-585C10F49DD7}"/>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4000" dirty="0">
                <a:solidFill>
                  <a:srgbClr val="FFFFFF"/>
                </a:solidFill>
              </a:rPr>
              <a:t>Barra di Ricerca</a:t>
            </a:r>
          </a:p>
        </p:txBody>
      </p:sp>
    </p:spTree>
    <p:extLst>
      <p:ext uri="{BB962C8B-B14F-4D97-AF65-F5344CB8AC3E}">
        <p14:creationId xmlns:p14="http://schemas.microsoft.com/office/powerpoint/2010/main" val="192175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a:extLst>
              <a:ext uri="{FF2B5EF4-FFF2-40B4-BE49-F238E27FC236}">
                <a16:creationId xmlns:a16="http://schemas.microsoft.com/office/drawing/2014/main" id="{9C288C55-B7C4-4F64-A107-585C10F49DD7}"/>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it-IT" sz="4000" b="0" i="0" u="none" strike="noStrike" kern="1200" cap="none" spc="0" normalizeH="0" baseline="0" noProof="0" dirty="0">
                <a:ln>
                  <a:noFill/>
                </a:ln>
                <a:solidFill>
                  <a:srgbClr val="FFFFFF"/>
                </a:solidFill>
                <a:effectLst/>
                <a:uLnTx/>
                <a:uFillTx/>
                <a:latin typeface="Calibri Light" panose="020F0302020204030204"/>
                <a:ea typeface="+mj-ea"/>
                <a:cs typeface="+mj-cs"/>
              </a:rPr>
              <a:t>Barra di Ricerca (Javascript) - 1</a:t>
            </a:r>
          </a:p>
        </p:txBody>
      </p:sp>
      <p:pic>
        <p:nvPicPr>
          <p:cNvPr id="3" name="Immagine 2">
            <a:extLst>
              <a:ext uri="{FF2B5EF4-FFF2-40B4-BE49-F238E27FC236}">
                <a16:creationId xmlns:a16="http://schemas.microsoft.com/office/drawing/2014/main" id="{50A09EDF-ED32-4281-9D3F-D4D32866E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762" y="511388"/>
            <a:ext cx="7675301" cy="2750316"/>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52163B8C-FE02-4873-8DBF-3AEDD0196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714" y="3261704"/>
            <a:ext cx="6073380" cy="3152766"/>
          </a:xfrm>
          <a:prstGeom prst="rect">
            <a:avLst/>
          </a:prstGeom>
        </p:spPr>
      </p:pic>
      <p:sp>
        <p:nvSpPr>
          <p:cNvPr id="22" name="Freccia a destra 21">
            <a:extLst>
              <a:ext uri="{FF2B5EF4-FFF2-40B4-BE49-F238E27FC236}">
                <a16:creationId xmlns:a16="http://schemas.microsoft.com/office/drawing/2014/main" id="{80D6F29E-4D82-4B07-8816-48A29899C83C}"/>
              </a:ext>
            </a:extLst>
          </p:cNvPr>
          <p:cNvSpPr/>
          <p:nvPr/>
        </p:nvSpPr>
        <p:spPr>
          <a:xfrm rot="19107658">
            <a:off x="4097654" y="1951453"/>
            <a:ext cx="240223" cy="11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a destra 22">
            <a:extLst>
              <a:ext uri="{FF2B5EF4-FFF2-40B4-BE49-F238E27FC236}">
                <a16:creationId xmlns:a16="http://schemas.microsoft.com/office/drawing/2014/main" id="{ACC8216C-A51E-42B9-B259-E6B70C2AF0AA}"/>
              </a:ext>
            </a:extLst>
          </p:cNvPr>
          <p:cNvSpPr/>
          <p:nvPr/>
        </p:nvSpPr>
        <p:spPr>
          <a:xfrm rot="19107658">
            <a:off x="4097655" y="4313653"/>
            <a:ext cx="240223" cy="117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3006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a:extLst>
              <a:ext uri="{FF2B5EF4-FFF2-40B4-BE49-F238E27FC236}">
                <a16:creationId xmlns:a16="http://schemas.microsoft.com/office/drawing/2014/main" id="{9C288C55-B7C4-4F64-A107-585C10F49DD7}"/>
              </a:ext>
            </a:extLst>
          </p:cNvPr>
          <p:cNvSpPr txBox="1">
            <a:spLocks/>
          </p:cNvSpPr>
          <p:nvPr/>
        </p:nvSpPr>
        <p:spPr>
          <a:xfrm>
            <a:off x="1" y="586855"/>
            <a:ext cx="3668088"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it-IT" sz="4000" b="0" i="0" u="none" strike="noStrike" kern="1200" cap="none" spc="0" normalizeH="0" baseline="0" noProof="0" dirty="0">
                <a:ln>
                  <a:noFill/>
                </a:ln>
                <a:solidFill>
                  <a:srgbClr val="FFFFFF"/>
                </a:solidFill>
                <a:effectLst/>
                <a:uLnTx/>
                <a:uFillTx/>
                <a:latin typeface="Calibri Light" panose="020F0302020204030204"/>
                <a:ea typeface="+mj-ea"/>
                <a:cs typeface="+mj-cs"/>
              </a:rPr>
              <a:t>Barra di Ricerca (Javascript) - 2</a:t>
            </a:r>
          </a:p>
        </p:txBody>
      </p:sp>
      <p:sp>
        <p:nvSpPr>
          <p:cNvPr id="13" name="CasellaDiTesto 12">
            <a:extLst>
              <a:ext uri="{FF2B5EF4-FFF2-40B4-BE49-F238E27FC236}">
                <a16:creationId xmlns:a16="http://schemas.microsoft.com/office/drawing/2014/main" id="{AA6FE6D3-6D50-469A-BD51-CE5A1BEA4394}"/>
              </a:ext>
            </a:extLst>
          </p:cNvPr>
          <p:cNvSpPr txBox="1"/>
          <p:nvPr/>
        </p:nvSpPr>
        <p:spPr>
          <a:xfrm>
            <a:off x="4323201" y="1664136"/>
            <a:ext cx="7661933" cy="4620432"/>
          </a:xfrm>
          <a:prstGeom prst="rect">
            <a:avLst/>
          </a:prstGeom>
          <a:noFill/>
        </p:spPr>
        <p:txBody>
          <a:bodyPr wrap="square" rtlCol="0">
            <a:spAutoFit/>
          </a:bodyPr>
          <a:lstStyle/>
          <a:p>
            <a:pPr algn="just">
              <a:lnSpc>
                <a:spcPct val="107000"/>
              </a:lnSpc>
              <a:spcAft>
                <a:spcPts val="800"/>
              </a:spcAft>
            </a:pP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Nota bene: Con le due istruzioni alle righe 111 e 112 seleziono solo 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sectionGridItem</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presenti nella griglia principale (id="</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main</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senza includere quelli eventualmente creati dinamicamente, ovvero dinamicamente aggiunti, alla sezione dei preferiti, ad esempio. Se così non fosse, la barra di ricerca avrebbe problemi a funzionare una volta che si va ad eseguire l'istruzione alla riga 133. Quando aggiungo degli elementi ai preferiti, li inserisco infatti in un div con classe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sectionGrid</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senza però aggiungere alcun attributo data (in questo caso mancherebbe il data-city =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nomeCittà</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Se non procedessi come alle righe 111 e 112 e cominciassi a usare la barra di ricerca, selezionerei tutti 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sectionGridItem</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a partire da quelli in alto, presenti nella sezione dei preferiti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favorites</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cui manca l'attributo data-city, e alla riga 128 applicherei i metodi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toLowerCase</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e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indexOf</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a qualcosa che, per quanto detto, sarebbe “</a:t>
            </a:r>
            <a:r>
              <a:rPr lang="it-IT" sz="1800" dirty="0" err="1">
                <a:effectLst/>
                <a:latin typeface="Times New Roman" panose="02020603050405020304" pitchFamily="18" charset="0"/>
                <a:ea typeface="Calibri" panose="020F0502020204030204" pitchFamily="34" charset="0"/>
                <a:cs typeface="Times New Roman" panose="02020603050405020304" pitchFamily="18" charset="0"/>
              </a:rPr>
              <a:t>undefined</a:t>
            </a:r>
            <a:r>
              <a:rPr lang="it-IT" sz="1800" dirty="0">
                <a:effectLst/>
                <a:latin typeface="Times New Roman" panose="02020603050405020304" pitchFamily="18" charset="0"/>
                <a:ea typeface="Calibri" panose="020F0502020204030204" pitchFamily="34" charset="0"/>
                <a:cs typeface="Times New Roman" panose="02020603050405020304" pitchFamily="18" charset="0"/>
              </a:rPr>
              <a:t>”. Questo significherebbe che la barra di ricerca funzionerebbe correttamente solo prima di aggiungere il primo elemento tra i preferiti.</a:t>
            </a:r>
          </a:p>
          <a:p>
            <a:pPr algn="just">
              <a:lnSpc>
                <a:spcPct val="107000"/>
              </a:lnSpc>
              <a:spcAft>
                <a:spcPts val="800"/>
              </a:spcAft>
            </a:pP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428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523167" y="808235"/>
            <a:ext cx="3201366" cy="3387497"/>
          </a:xfrm>
        </p:spPr>
        <p:txBody>
          <a:bodyPr anchor="b">
            <a:normAutofit/>
          </a:bodyPr>
          <a:lstStyle/>
          <a:p>
            <a:pPr algn="r"/>
            <a:r>
              <a:rPr lang="it-IT" sz="4000" dirty="0">
                <a:solidFill>
                  <a:srgbClr val="FFFFFF"/>
                </a:solidFill>
              </a:rPr>
              <a:t>Informazioni Generali </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35711" y="926510"/>
            <a:ext cx="6555347" cy="2708185"/>
          </a:xfrm>
        </p:spPr>
        <p:txBody>
          <a:bodyPr anchor="ctr">
            <a:normAutofit/>
          </a:bodyPr>
          <a:lstStyle/>
          <a:p>
            <a:pPr marL="0" indent="0" algn="just">
              <a:lnSpc>
                <a:spcPct val="107000"/>
              </a:lnSpc>
              <a:spcAft>
                <a:spcPts val="800"/>
              </a:spcAft>
              <a:buNone/>
            </a:pPr>
            <a:endParaRPr lang="it-IT" sz="2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endParaRPr lang="it-IT" sz="2000" dirty="0"/>
          </a:p>
        </p:txBody>
      </p:sp>
      <p:sp>
        <p:nvSpPr>
          <p:cNvPr id="4" name="CasellaDiTesto 3">
            <a:extLst>
              <a:ext uri="{FF2B5EF4-FFF2-40B4-BE49-F238E27FC236}">
                <a16:creationId xmlns:a16="http://schemas.microsoft.com/office/drawing/2014/main" id="{3E8FB487-D1C1-4859-9B7E-6EE37E165E27}"/>
              </a:ext>
            </a:extLst>
          </p:cNvPr>
          <p:cNvSpPr txBox="1"/>
          <p:nvPr/>
        </p:nvSpPr>
        <p:spPr>
          <a:xfrm>
            <a:off x="4586233" y="537734"/>
            <a:ext cx="7054304" cy="5802807"/>
          </a:xfrm>
          <a:prstGeom prst="rect">
            <a:avLst/>
          </a:prstGeom>
          <a:noFill/>
        </p:spPr>
        <p:txBody>
          <a:bodyPr wrap="square" rtlCol="0">
            <a:spAutoFit/>
          </a:bodyPr>
          <a:lstStyle/>
          <a:p>
            <a:pPr marL="0" indent="0" algn="just">
              <a:lnSpc>
                <a:spcPct val="107000"/>
              </a:lnSpc>
              <a:spcAft>
                <a:spcPts val="800"/>
              </a:spcAft>
              <a:buNone/>
            </a:pP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Si è deciso di implementare quanto richiesto non nella homepage sviluppata in occasione del primo mini - homework, bensì in una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pagina secondaria</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ad essa connessa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Destinazioni</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La pagina </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"Destinazioni",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da un punto di vista strutturale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differisce dalla homepage per la sezione dei  contenuti, mentre presenta uguale header, menù di navigazione e footer. L’unica  differenza sta nel menù di navigazione, in cui è presente un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pulsante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Home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che, se cliccato, riporta alla homepage e permette di navigare in maniera fluida fra le due pagine.</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Analogamente, la pagina </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"Destinazioni", è accessibile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dall’homepage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sia mediante il pulsante omonimo presente nel menù di navigazione, in alto, sia cliccando nel relativo box nella prima delle tre sezioni orizzontali di contenuto, a sinistra.</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Rispetto alla prima consegna, sia nella homepage sia nella pagina secondaria Destinazioni, </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è stata inoltre resa </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cliccabile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l’</a:t>
            </a:r>
            <a:r>
              <a:rPr lang="it-IT" sz="1700" b="1" dirty="0">
                <a:effectLst/>
                <a:latin typeface="Times New Roman" panose="02020603050405020304" pitchFamily="18" charset="0"/>
                <a:ea typeface="Calibri" panose="020F0502020204030204" pitchFamily="34" charset="0"/>
                <a:cs typeface="Times New Roman" panose="02020603050405020304" pitchFamily="18" charset="0"/>
              </a:rPr>
              <a:t>intestazione</a:t>
            </a:r>
            <a:r>
              <a:rPr lang="it-IT" sz="1700" dirty="0">
                <a:effectLst/>
                <a:latin typeface="Times New Roman" panose="02020603050405020304" pitchFamily="18" charset="0"/>
                <a:ea typeface="Calibri" panose="020F0502020204030204" pitchFamily="34" charset="0"/>
                <a:cs typeface="Times New Roman" panose="02020603050405020304" pitchFamily="18" charset="0"/>
              </a:rPr>
              <a:t> "Infinity Airways" nell’header: cliccando su di essa, si viene riportati alla homepage.</a:t>
            </a:r>
          </a:p>
          <a:p>
            <a:pPr marL="0" indent="0" algn="just">
              <a:lnSpc>
                <a:spcPct val="107000"/>
              </a:lnSpc>
              <a:spcAft>
                <a:spcPts val="800"/>
              </a:spcAft>
              <a:buNone/>
            </a:pPr>
            <a:r>
              <a:rPr lang="it-IT" sz="1700" dirty="0">
                <a:latin typeface="Times New Roman" panose="02020603050405020304" pitchFamily="18" charset="0"/>
                <a:ea typeface="Calibri" panose="020F0502020204030204" pitchFamily="34" charset="0"/>
                <a:cs typeface="Times New Roman" panose="02020603050405020304" pitchFamily="18" charset="0"/>
              </a:rPr>
              <a:t>Più precisamente, la sezione dei contenuti consta di una griglia di un certo numero di elementi. Ciascuno degli elementi della griglia rappresenta una città. Per ciascuna città viene definito il seguente insieme di informazioni: </a:t>
            </a:r>
            <a:r>
              <a:rPr lang="it-IT" sz="1700" b="1" dirty="0">
                <a:latin typeface="Times New Roman" panose="02020603050405020304" pitchFamily="18" charset="0"/>
                <a:ea typeface="Calibri" panose="020F0502020204030204" pitchFamily="34" charset="0"/>
                <a:cs typeface="Times New Roman" panose="02020603050405020304" pitchFamily="18" charset="0"/>
              </a:rPr>
              <a:t>nome della città</a:t>
            </a:r>
            <a:r>
              <a:rPr lang="it-IT" sz="1700" dirty="0">
                <a:latin typeface="Times New Roman" panose="02020603050405020304" pitchFamily="18" charset="0"/>
                <a:ea typeface="Calibri" panose="020F0502020204030204" pitchFamily="34" charset="0"/>
                <a:cs typeface="Times New Roman" panose="02020603050405020304" pitchFamily="18" charset="0"/>
              </a:rPr>
              <a:t>, </a:t>
            </a:r>
            <a:r>
              <a:rPr lang="it-IT" sz="1700" b="1" dirty="0">
                <a:latin typeface="Times New Roman" panose="02020603050405020304" pitchFamily="18" charset="0"/>
                <a:ea typeface="Calibri" panose="020F0502020204030204" pitchFamily="34" charset="0"/>
                <a:cs typeface="Times New Roman" panose="02020603050405020304" pitchFamily="18" charset="0"/>
              </a:rPr>
              <a:t>immagine</a:t>
            </a:r>
            <a:r>
              <a:rPr lang="it-IT" sz="1700" dirty="0">
                <a:latin typeface="Times New Roman" panose="02020603050405020304" pitchFamily="18" charset="0"/>
                <a:ea typeface="Calibri" panose="020F0502020204030204" pitchFamily="34" charset="0"/>
                <a:cs typeface="Times New Roman" panose="02020603050405020304" pitchFamily="18" charset="0"/>
              </a:rPr>
              <a:t> e </a:t>
            </a:r>
            <a:r>
              <a:rPr lang="it-IT" sz="1700" b="1" dirty="0">
                <a:latin typeface="Times New Roman" panose="02020603050405020304" pitchFamily="18" charset="0"/>
                <a:ea typeface="Calibri" panose="020F0502020204030204" pitchFamily="34" charset="0"/>
                <a:cs typeface="Times New Roman" panose="02020603050405020304" pitchFamily="18" charset="0"/>
              </a:rPr>
              <a:t>descrizione</a:t>
            </a:r>
            <a:r>
              <a:rPr lang="it-IT" sz="1700" dirty="0">
                <a:latin typeface="Times New Roman" panose="02020603050405020304" pitchFamily="18" charset="0"/>
                <a:ea typeface="Calibri" panose="020F0502020204030204" pitchFamily="34" charset="0"/>
                <a:cs typeface="Times New Roman" panose="02020603050405020304" pitchFamily="18" charset="0"/>
              </a:rPr>
              <a:t>.</a:t>
            </a:r>
            <a:endParaRPr lang="it-IT"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3910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6">
            <a:extLst>
              <a:ext uri="{FF2B5EF4-FFF2-40B4-BE49-F238E27FC236}">
                <a16:creationId xmlns:a16="http://schemas.microsoft.com/office/drawing/2014/main" id="{D7C32F12-778A-43DF-804E-05CCCFCCF1E1}"/>
              </a:ext>
            </a:extLst>
          </p:cNvPr>
          <p:cNvSpPr txBox="1">
            <a:spLocks/>
          </p:cNvSpPr>
          <p:nvPr/>
        </p:nvSpPr>
        <p:spPr>
          <a:xfrm>
            <a:off x="191140" y="124178"/>
            <a:ext cx="4448593" cy="7855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800" b="1" dirty="0">
                <a:solidFill>
                  <a:srgbClr val="002060"/>
                </a:solidFill>
              </a:rPr>
              <a:t>Adattamento al Mobile Web</a:t>
            </a:r>
          </a:p>
        </p:txBody>
      </p:sp>
      <p:sp>
        <p:nvSpPr>
          <p:cNvPr id="5" name="CasellaDiTesto 4">
            <a:extLst>
              <a:ext uri="{FF2B5EF4-FFF2-40B4-BE49-F238E27FC236}">
                <a16:creationId xmlns:a16="http://schemas.microsoft.com/office/drawing/2014/main" id="{628A1CBD-0E4D-4E27-8EF6-8C2B9132AED6}"/>
              </a:ext>
            </a:extLst>
          </p:cNvPr>
          <p:cNvSpPr txBox="1"/>
          <p:nvPr/>
        </p:nvSpPr>
        <p:spPr>
          <a:xfrm>
            <a:off x="890857" y="2503714"/>
            <a:ext cx="4719527" cy="1850571"/>
          </a:xfrm>
          <a:prstGeom prst="rect">
            <a:avLst/>
          </a:prstGeom>
          <a:noFill/>
        </p:spPr>
        <p:txBody>
          <a:bodyPr wrap="square" rtlCol="0">
            <a:spAutoFit/>
          </a:bodyPr>
          <a:lstStyle/>
          <a:p>
            <a:pPr marL="0" indent="0" algn="just">
              <a:lnSpc>
                <a:spcPct val="107000"/>
              </a:lnSpc>
              <a:spcAft>
                <a:spcPts val="800"/>
              </a:spcAft>
              <a:buNone/>
            </a:pPr>
            <a:r>
              <a:rPr lang="it-IT" dirty="0">
                <a:latin typeface="Times New Roman" panose="02020603050405020304" pitchFamily="18" charset="0"/>
                <a:ea typeface="Calibri" panose="020F0502020204030204" pitchFamily="34" charset="0"/>
                <a:cs typeface="Times New Roman" panose="02020603050405020304" pitchFamily="18" charset="0"/>
              </a:rPr>
              <a:t>La pagina </a:t>
            </a:r>
            <a:r>
              <a:rPr lang="it-IT" dirty="0">
                <a:effectLst/>
                <a:latin typeface="Times New Roman" panose="02020603050405020304" pitchFamily="18" charset="0"/>
                <a:ea typeface="Calibri" panose="020F0502020204030204" pitchFamily="34" charset="0"/>
                <a:cs typeface="Times New Roman" panose="02020603050405020304" pitchFamily="18" charset="0"/>
              </a:rPr>
              <a:t>"Destinazioni" importa due file .css: </a:t>
            </a:r>
            <a:r>
              <a:rPr lang="it-IT" b="1" dirty="0">
                <a:effectLst/>
                <a:latin typeface="Times New Roman" panose="02020603050405020304" pitchFamily="18" charset="0"/>
                <a:ea typeface="Calibri" panose="020F0502020204030204" pitchFamily="34" charset="0"/>
                <a:cs typeface="Times New Roman" panose="02020603050405020304" pitchFamily="18" charset="0"/>
              </a:rPr>
              <a:t>mhw1.css</a:t>
            </a:r>
            <a:r>
              <a:rPr lang="it-IT" dirty="0">
                <a:effectLst/>
                <a:latin typeface="Times New Roman" panose="02020603050405020304" pitchFamily="18" charset="0"/>
                <a:ea typeface="Calibri" panose="020F0502020204030204" pitchFamily="34" charset="0"/>
                <a:cs typeface="Times New Roman" panose="02020603050405020304" pitchFamily="18" charset="0"/>
              </a:rPr>
              <a:t> e </a:t>
            </a:r>
            <a:r>
              <a:rPr lang="it-IT" b="1" dirty="0">
                <a:effectLst/>
                <a:latin typeface="Times New Roman" panose="02020603050405020304" pitchFamily="18" charset="0"/>
                <a:ea typeface="Calibri" panose="020F0502020204030204" pitchFamily="34" charset="0"/>
                <a:cs typeface="Times New Roman" panose="02020603050405020304" pitchFamily="18" charset="0"/>
              </a:rPr>
              <a:t>destinazioni.css</a:t>
            </a:r>
            <a:r>
              <a:rPr lang="it-IT" dirty="0">
                <a:effectLst/>
                <a:latin typeface="Times New Roman" panose="02020603050405020304" pitchFamily="18" charset="0"/>
                <a:ea typeface="Calibri" panose="020F0502020204030204" pitchFamily="34" charset="0"/>
                <a:cs typeface="Times New Roman" panose="02020603050405020304" pitchFamily="18" charset="0"/>
              </a:rPr>
              <a:t>. L’adattamento al Mobile Web è gestito attraverso le stesse media query applicate all’homepage, le quali sono inserite nel file </a:t>
            </a:r>
            <a:r>
              <a:rPr lang="it-IT" b="1" dirty="0">
                <a:effectLst/>
                <a:latin typeface="Times New Roman" panose="02020603050405020304" pitchFamily="18" charset="0"/>
                <a:ea typeface="Calibri" panose="020F0502020204030204" pitchFamily="34" charset="0"/>
                <a:cs typeface="Times New Roman" panose="02020603050405020304" pitchFamily="18" charset="0"/>
              </a:rPr>
              <a:t>mhw1.css</a:t>
            </a:r>
            <a:r>
              <a:rPr lang="it-IT" dirty="0">
                <a:effectLst/>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prodotto in occasione del primo mini - homework:</a:t>
            </a:r>
            <a:endParaRPr lang="it-IT"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C706AC6A-71ED-42FC-807F-463AD7ACD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036" y="697726"/>
            <a:ext cx="4640120" cy="5462548"/>
          </a:xfrm>
          <a:prstGeom prst="rect">
            <a:avLst/>
          </a:prstGeom>
        </p:spPr>
      </p:pic>
    </p:spTree>
    <p:extLst>
      <p:ext uri="{BB962C8B-B14F-4D97-AF65-F5344CB8AC3E}">
        <p14:creationId xmlns:p14="http://schemas.microsoft.com/office/powerpoint/2010/main" val="277174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3E8FB487-D1C1-4859-9B7E-6EE37E165E27}"/>
              </a:ext>
            </a:extLst>
          </p:cNvPr>
          <p:cNvSpPr txBox="1"/>
          <p:nvPr/>
        </p:nvSpPr>
        <p:spPr>
          <a:xfrm>
            <a:off x="4697429" y="1932924"/>
            <a:ext cx="6831912" cy="3012428"/>
          </a:xfrm>
          <a:prstGeom prst="rect">
            <a:avLst/>
          </a:prstGeom>
          <a:noFill/>
        </p:spPr>
        <p:txBody>
          <a:bodyPr wrap="square" rtlCol="0">
            <a:spAutoFit/>
          </a:bodyPr>
          <a:lstStyle/>
          <a:p>
            <a:pPr marL="342900" indent="-342900" algn="just">
              <a:lnSpc>
                <a:spcPct val="107000"/>
              </a:lnSpc>
              <a:spcAft>
                <a:spcPts val="800"/>
              </a:spcAft>
              <a:buFontTx/>
              <a:buChar char="-"/>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Inserimento di un elemento della griglia principale nella sezione dei preferiti, mediante click sulla sua stellina col + ;</a:t>
            </a:r>
          </a:p>
          <a:p>
            <a:pPr marL="342900" indent="-342900" algn="just">
              <a:lnSpc>
                <a:spcPct val="107000"/>
              </a:lnSpc>
              <a:spcAft>
                <a:spcPts val="800"/>
              </a:spcAft>
              <a:buFontTx/>
              <a:buChar char="-"/>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Rimozione di un elemento dalla sezione dei preferiti, mediante click sulla sua stellina col - ;</a:t>
            </a:r>
          </a:p>
          <a:p>
            <a:pPr marL="342900" indent="-342900" algn="just">
              <a:lnSpc>
                <a:spcPct val="107000"/>
              </a:lnSpc>
              <a:spcAft>
                <a:spcPts val="800"/>
              </a:spcAft>
              <a:buFontTx/>
              <a:buChar char="-"/>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Barra di ricerca in grado di filtrare gli elementi della griglia principale: in questo caso, la ricerca del testo avviene all’interno del nome delle diverse città;</a:t>
            </a:r>
          </a:p>
          <a:p>
            <a:pPr marL="342900" indent="-342900" algn="just">
              <a:lnSpc>
                <a:spcPct val="107000"/>
              </a:lnSpc>
              <a:spcAft>
                <a:spcPts val="800"/>
              </a:spcAft>
              <a:buFontTx/>
              <a:buChar char="-"/>
            </a:pPr>
            <a:r>
              <a:rPr lang="it-IT" sz="2000" dirty="0">
                <a:latin typeface="Times New Roman" panose="02020603050405020304" pitchFamily="18" charset="0"/>
                <a:ea typeface="Calibri" panose="020F0502020204030204" pitchFamily="34" charset="0"/>
                <a:cs typeface="Times New Roman" panose="02020603050405020304" pitchFamily="18" charset="0"/>
              </a:rPr>
              <a:t>Mostra/Nascondi descrizione;</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itle 1">
            <a:extLst>
              <a:ext uri="{FF2B5EF4-FFF2-40B4-BE49-F238E27FC236}">
                <a16:creationId xmlns:a16="http://schemas.microsoft.com/office/drawing/2014/main" id="{52D86F9E-364A-4FB6-B8D6-B9D56B32517E}"/>
              </a:ext>
            </a:extLst>
          </p:cNvPr>
          <p:cNvSpPr>
            <a:spLocks noGrp="1"/>
          </p:cNvSpPr>
          <p:nvPr>
            <p:ph type="title"/>
          </p:nvPr>
        </p:nvSpPr>
        <p:spPr>
          <a:xfrm>
            <a:off x="523167" y="808235"/>
            <a:ext cx="3201366" cy="3387497"/>
          </a:xfrm>
        </p:spPr>
        <p:txBody>
          <a:bodyPr anchor="b">
            <a:normAutofit/>
          </a:bodyPr>
          <a:lstStyle/>
          <a:p>
            <a:pPr algn="r"/>
            <a:r>
              <a:rPr lang="it-IT" sz="4000" dirty="0">
                <a:solidFill>
                  <a:srgbClr val="FFFFFF"/>
                </a:solidFill>
              </a:rPr>
              <a:t>Funzionalità implementate</a:t>
            </a:r>
          </a:p>
        </p:txBody>
      </p:sp>
    </p:spTree>
    <p:extLst>
      <p:ext uri="{BB962C8B-B14F-4D97-AF65-F5344CB8AC3E}">
        <p14:creationId xmlns:p14="http://schemas.microsoft.com/office/powerpoint/2010/main" val="396780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3E8FB487-D1C1-4859-9B7E-6EE37E165E27}"/>
              </a:ext>
            </a:extLst>
          </p:cNvPr>
          <p:cNvSpPr txBox="1"/>
          <p:nvPr/>
        </p:nvSpPr>
        <p:spPr>
          <a:xfrm>
            <a:off x="4424140" y="343307"/>
            <a:ext cx="6831912" cy="665118"/>
          </a:xfrm>
          <a:prstGeom prst="rect">
            <a:avLst/>
          </a:prstGeom>
          <a:noFill/>
        </p:spPr>
        <p:txBody>
          <a:bodyPr wrap="square" rtlCol="0">
            <a:spAutoFit/>
          </a:bodyPr>
          <a:lstStyle/>
          <a:p>
            <a:pPr marR="0" lvl="0" algn="just" defTabSz="914400" rtl="0" eaLnBrk="1" fontAlgn="auto" latinLnBrk="0" hangingPunct="1">
              <a:lnSpc>
                <a:spcPct val="107000"/>
              </a:lnSpc>
              <a:spcBef>
                <a:spcPts val="0"/>
              </a:spcBef>
              <a:spcAft>
                <a:spcPts val="800"/>
              </a:spcAft>
              <a:buClrTx/>
              <a:buSzTx/>
              <a:tabLst/>
              <a:defRPr/>
            </a:pPr>
            <a:r>
              <a:rPr kumimoji="0" lang="it-IT"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Le informazioni da visualizzare nella pagina sono memorizzate nel file "contents.js" , in una mappa siffatta:</a:t>
            </a:r>
          </a:p>
        </p:txBody>
      </p:sp>
      <p:sp>
        <p:nvSpPr>
          <p:cNvPr id="15" name="Title 1">
            <a:extLst>
              <a:ext uri="{FF2B5EF4-FFF2-40B4-BE49-F238E27FC236}">
                <a16:creationId xmlns:a16="http://schemas.microsoft.com/office/drawing/2014/main" id="{52D86F9E-364A-4FB6-B8D6-B9D56B32517E}"/>
              </a:ext>
            </a:extLst>
          </p:cNvPr>
          <p:cNvSpPr>
            <a:spLocks noGrp="1"/>
          </p:cNvSpPr>
          <p:nvPr>
            <p:ph type="title"/>
          </p:nvPr>
        </p:nvSpPr>
        <p:spPr>
          <a:xfrm>
            <a:off x="523167" y="808235"/>
            <a:ext cx="3201366" cy="3387497"/>
          </a:xfrm>
        </p:spPr>
        <p:txBody>
          <a:bodyPr anchor="b">
            <a:normAutofit/>
          </a:bodyPr>
          <a:lstStyle/>
          <a:p>
            <a:pPr algn="r"/>
            <a:r>
              <a:rPr lang="it-IT" sz="4000" dirty="0">
                <a:solidFill>
                  <a:srgbClr val="FFFFFF"/>
                </a:solidFill>
              </a:rPr>
              <a:t>Contenuti</a:t>
            </a:r>
          </a:p>
        </p:txBody>
      </p:sp>
      <p:pic>
        <p:nvPicPr>
          <p:cNvPr id="3" name="Immagine 2" descr="Immagine che contiene tavolo&#10;&#10;Descrizione generata automaticamente">
            <a:extLst>
              <a:ext uri="{FF2B5EF4-FFF2-40B4-BE49-F238E27FC236}">
                <a16:creationId xmlns:a16="http://schemas.microsoft.com/office/drawing/2014/main" id="{6DF60462-BD58-45B9-AF58-D98399DB2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140" y="1149536"/>
            <a:ext cx="6706704" cy="3450199"/>
          </a:xfrm>
          <a:prstGeom prst="rect">
            <a:avLst/>
          </a:prstGeom>
        </p:spPr>
      </p:pic>
      <p:sp>
        <p:nvSpPr>
          <p:cNvPr id="13" name="CasellaDiTesto 12">
            <a:extLst>
              <a:ext uri="{FF2B5EF4-FFF2-40B4-BE49-F238E27FC236}">
                <a16:creationId xmlns:a16="http://schemas.microsoft.com/office/drawing/2014/main" id="{5BE53615-2DCF-456F-8DF3-798A68315570}"/>
              </a:ext>
            </a:extLst>
          </p:cNvPr>
          <p:cNvSpPr txBox="1"/>
          <p:nvPr/>
        </p:nvSpPr>
        <p:spPr>
          <a:xfrm>
            <a:off x="4424140" y="4866318"/>
            <a:ext cx="6831912" cy="1850571"/>
          </a:xfrm>
          <a:prstGeom prst="rect">
            <a:avLst/>
          </a:prstGeom>
          <a:noFill/>
        </p:spPr>
        <p:txBody>
          <a:bodyPr wrap="square" rtlCol="0">
            <a:spAutoFit/>
          </a:bodyPr>
          <a:lstStyle/>
          <a:p>
            <a:pPr marR="0" lvl="0" algn="just" defTabSz="914400" rtl="0" eaLnBrk="1" fontAlgn="auto" latinLnBrk="0" hangingPunct="1">
              <a:lnSpc>
                <a:spcPct val="107000"/>
              </a:lnSpc>
              <a:spcBef>
                <a:spcPts val="0"/>
              </a:spcBef>
              <a:spcAft>
                <a:spcPts val="800"/>
              </a:spcAft>
              <a:buClrTx/>
              <a:buSzTx/>
              <a:tabLst/>
              <a:defRPr/>
            </a:pPr>
            <a:r>
              <a:rPr kumimoji="0" lang="it-IT"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Ciascuna proprietà della mappa </a:t>
            </a:r>
            <a:r>
              <a:rPr lang="it-IT"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è identificata da una chiave che corrisponde al nome di ciascuna città (una stringa del tipo "Madrid", "Milano", "Londra", ecc.). Per ciascuna proprietà, il valore è rappresentato da un’immagine e da un testo: più precisamente, per ogni città nella mappa sono memorizzate le sue informazioni in termini di immagini e descrizione.</a:t>
            </a:r>
            <a:endParaRPr kumimoji="0" lang="it-IT"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83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a:t>
            </a:r>
          </a:p>
        </p:txBody>
      </p:sp>
      <p:pic>
        <p:nvPicPr>
          <p:cNvPr id="21" name="Immagine 20" descr="Immagine che contiene testo&#10;&#10;Descrizione generata automaticamente">
            <a:extLst>
              <a:ext uri="{FF2B5EF4-FFF2-40B4-BE49-F238E27FC236}">
                <a16:creationId xmlns:a16="http://schemas.microsoft.com/office/drawing/2014/main" id="{9ABDAC59-3478-41D9-B21E-8A1043C29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25" y="5396809"/>
            <a:ext cx="5839888" cy="1298716"/>
          </a:xfrm>
          <a:prstGeom prst="rect">
            <a:avLst/>
          </a:prstGeom>
        </p:spPr>
      </p:pic>
      <p:pic>
        <p:nvPicPr>
          <p:cNvPr id="4" name="Immagine 3">
            <a:extLst>
              <a:ext uri="{FF2B5EF4-FFF2-40B4-BE49-F238E27FC236}">
                <a16:creationId xmlns:a16="http://schemas.microsoft.com/office/drawing/2014/main" id="{798B0C3F-678E-446E-A5DB-68A019921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977" y="4026167"/>
            <a:ext cx="5832794" cy="1370642"/>
          </a:xfrm>
          <a:prstGeom prst="rect">
            <a:avLst/>
          </a:prstGeom>
        </p:spPr>
      </p:pic>
      <p:pic>
        <p:nvPicPr>
          <p:cNvPr id="6" name="Immagine 5">
            <a:extLst>
              <a:ext uri="{FF2B5EF4-FFF2-40B4-BE49-F238E27FC236}">
                <a16:creationId xmlns:a16="http://schemas.microsoft.com/office/drawing/2014/main" id="{44BB9655-1EDE-48F8-92FF-E8720E839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001" y="1327976"/>
            <a:ext cx="6003818" cy="2701495"/>
          </a:xfrm>
          <a:prstGeom prst="rect">
            <a:avLst/>
          </a:prstGeom>
        </p:spPr>
      </p:pic>
      <p:pic>
        <p:nvPicPr>
          <p:cNvPr id="9" name="Immagine 8">
            <a:extLst>
              <a:ext uri="{FF2B5EF4-FFF2-40B4-BE49-F238E27FC236}">
                <a16:creationId xmlns:a16="http://schemas.microsoft.com/office/drawing/2014/main" id="{2CA3A07E-871B-4CE0-9D25-5DCFAB39D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01" y="214019"/>
            <a:ext cx="6010912" cy="1113957"/>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 - 1</a:t>
            </a:r>
          </a:p>
        </p:txBody>
      </p:sp>
      <p:pic>
        <p:nvPicPr>
          <p:cNvPr id="4" name="Immagine 3" descr="Immagine che contiene testo&#10;&#10;Descrizione generata automaticamente">
            <a:extLst>
              <a:ext uri="{FF2B5EF4-FFF2-40B4-BE49-F238E27FC236}">
                <a16:creationId xmlns:a16="http://schemas.microsoft.com/office/drawing/2014/main" id="{EF06D8D7-7A9F-4E97-858B-EBC4892F5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571" y="912727"/>
            <a:ext cx="7337627" cy="5012265"/>
          </a:xfrm>
          <a:prstGeom prst="rect">
            <a:avLst/>
          </a:prstGeom>
        </p:spPr>
      </p:pic>
    </p:spTree>
    <p:extLst>
      <p:ext uri="{BB962C8B-B14F-4D97-AF65-F5344CB8AC3E}">
        <p14:creationId xmlns:p14="http://schemas.microsoft.com/office/powerpoint/2010/main" val="2463117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 - 2</a:t>
            </a:r>
          </a:p>
        </p:txBody>
      </p:sp>
      <p:pic>
        <p:nvPicPr>
          <p:cNvPr id="5" name="Immagine 4" descr="Immagine che contiene testo&#10;&#10;Descrizione generata automaticamente">
            <a:extLst>
              <a:ext uri="{FF2B5EF4-FFF2-40B4-BE49-F238E27FC236}">
                <a16:creationId xmlns:a16="http://schemas.microsoft.com/office/drawing/2014/main" id="{12B0D337-D765-4B8D-88A0-098EA9F1F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734" y="1285029"/>
            <a:ext cx="7685302" cy="4308217"/>
          </a:xfrm>
          <a:prstGeom prst="rect">
            <a:avLst/>
          </a:prstGeom>
        </p:spPr>
      </p:pic>
    </p:spTree>
    <p:extLst>
      <p:ext uri="{BB962C8B-B14F-4D97-AF65-F5344CB8AC3E}">
        <p14:creationId xmlns:p14="http://schemas.microsoft.com/office/powerpoint/2010/main" val="76677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(CSS) - 1</a:t>
            </a:r>
          </a:p>
        </p:txBody>
      </p:sp>
      <p:pic>
        <p:nvPicPr>
          <p:cNvPr id="4" name="Immagine 3" descr="Immagine che contiene testo&#10;&#10;Descrizione generata automaticamente">
            <a:extLst>
              <a:ext uri="{FF2B5EF4-FFF2-40B4-BE49-F238E27FC236}">
                <a16:creationId xmlns:a16="http://schemas.microsoft.com/office/drawing/2014/main" id="{536F8A77-9E41-40C7-969D-390173886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571" y="511388"/>
            <a:ext cx="3323809" cy="4761905"/>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4B1D9B62-F474-4557-A913-C4395F5AF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117" y="511388"/>
            <a:ext cx="3390476" cy="5876190"/>
          </a:xfrm>
          <a:prstGeom prst="rect">
            <a:avLst/>
          </a:prstGeom>
        </p:spPr>
      </p:pic>
    </p:spTree>
    <p:extLst>
      <p:ext uri="{BB962C8B-B14F-4D97-AF65-F5344CB8AC3E}">
        <p14:creationId xmlns:p14="http://schemas.microsoft.com/office/powerpoint/2010/main" val="26142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(CSS) - 2</a:t>
            </a:r>
          </a:p>
        </p:txBody>
      </p:sp>
      <p:pic>
        <p:nvPicPr>
          <p:cNvPr id="5" name="Immagine 4" descr="Immagine che contiene testo&#10;&#10;Descrizione generata automaticamente">
            <a:extLst>
              <a:ext uri="{FF2B5EF4-FFF2-40B4-BE49-F238E27FC236}">
                <a16:creationId xmlns:a16="http://schemas.microsoft.com/office/drawing/2014/main" id="{AEAFDD42-89A7-486D-A95C-2A8B05A9B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569" y="321102"/>
            <a:ext cx="3171570" cy="5210437"/>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E50A2424-A780-497D-A55A-631395081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595" y="321102"/>
            <a:ext cx="3186269" cy="4455376"/>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F53EAB2D-CC04-429C-9FC7-5672B7440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595" y="4786620"/>
            <a:ext cx="2300004" cy="1906229"/>
          </a:xfrm>
          <a:prstGeom prst="rect">
            <a:avLst/>
          </a:prstGeom>
        </p:spPr>
      </p:pic>
    </p:spTree>
    <p:extLst>
      <p:ext uri="{BB962C8B-B14F-4D97-AF65-F5344CB8AC3E}">
        <p14:creationId xmlns:p14="http://schemas.microsoft.com/office/powerpoint/2010/main" val="2207406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633</TotalTime>
  <Words>914</Words>
  <Application>Microsoft Office PowerPoint</Application>
  <PresentationFormat>Widescreen</PresentationFormat>
  <Paragraphs>43</Paragraphs>
  <Slides>20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Calibri Light</vt:lpstr>
      <vt:lpstr>Times New Roman</vt:lpstr>
      <vt:lpstr>Office Theme</vt:lpstr>
      <vt:lpstr>Web Programming – MHW2</vt:lpstr>
      <vt:lpstr>Informazioni Generali </vt:lpstr>
      <vt:lpstr>Funzionalità implementate</vt:lpstr>
      <vt:lpstr>Contenuti</vt:lpstr>
      <vt:lpstr>Layout complessivo</vt:lpstr>
      <vt:lpstr>Layout complessivo (HTML) - 1</vt:lpstr>
      <vt:lpstr>Layout complessivo (HTML) - 2</vt:lpstr>
      <vt:lpstr>Layout complessivo (CSS) - 1</vt:lpstr>
      <vt:lpstr>Layout complessivo (CSS) - 2</vt:lpstr>
      <vt:lpstr>Layout di un Elemento della Griglia</vt:lpstr>
      <vt:lpstr>Mostra/Nascondi descrizione</vt:lpstr>
      <vt:lpstr>Mostra/Nascondi descrizione (Javascript)</vt:lpstr>
      <vt:lpstr>Aggiunta di un elemento ai Preferiti</vt:lpstr>
      <vt:lpstr>Aggiunta di un elemento ai Preferiti (Javascript)</vt:lpstr>
      <vt:lpstr>Rimozione di un elemento dai Preferiti</vt:lpstr>
      <vt:lpstr>Rimozione di un elemento dai Preferiti (Javascript)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GABRIELE VITALI</cp:lastModifiedBy>
  <cp:revision>46</cp:revision>
  <dcterms:created xsi:type="dcterms:W3CDTF">2021-03-24T16:57:46Z</dcterms:created>
  <dcterms:modified xsi:type="dcterms:W3CDTF">2021-04-12T21:54:10Z</dcterms:modified>
</cp:coreProperties>
</file>